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8" r:id="rId1"/>
  </p:sldMasterIdLst>
  <p:sldIdLst>
    <p:sldId id="256" r:id="rId2"/>
    <p:sldId id="268" r:id="rId3"/>
    <p:sldId id="257" r:id="rId4"/>
    <p:sldId id="258" r:id="rId5"/>
    <p:sldId id="264" r:id="rId6"/>
    <p:sldId id="262" r:id="rId7"/>
    <p:sldId id="261" r:id="rId8"/>
    <p:sldId id="260" r:id="rId9"/>
    <p:sldId id="263" r:id="rId10"/>
    <p:sldId id="271" r:id="rId11"/>
    <p:sldId id="270" r:id="rId12"/>
    <p:sldId id="265" r:id="rId13"/>
    <p:sldId id="266" r:id="rId14"/>
    <p:sldId id="26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4CB4BFED-3681-DB45-B63B-398DDDDBCC22}">
          <p14:sldIdLst>
            <p14:sldId id="256"/>
            <p14:sldId id="268"/>
            <p14:sldId id="257"/>
            <p14:sldId id="258"/>
            <p14:sldId id="264"/>
            <p14:sldId id="262"/>
            <p14:sldId id="261"/>
            <p14:sldId id="260"/>
            <p14:sldId id="263"/>
            <p14:sldId id="271"/>
            <p14:sldId id="270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5" autoAdjust="0"/>
    <p:restoredTop sz="94595" autoAdjust="0"/>
  </p:normalViewPr>
  <p:slideViewPr>
    <p:cSldViewPr snapToGrid="0" snapToObjects="1">
      <p:cViewPr varScale="1">
        <p:scale>
          <a:sx n="81" d="100"/>
          <a:sy n="81" d="100"/>
        </p:scale>
        <p:origin x="149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1"/>
    <c:view3D>
      <c:rotX val="75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7.0646125107945601E-2"/>
          <c:y val="0.15899614743784099"/>
          <c:w val="0.66617970684155803"/>
          <c:h val="0.82379811923016999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25"/>
          <c:dPt>
            <c:idx val="1"/>
            <c:bubble3D val="0"/>
            <c:spPr>
              <a:solidFill>
                <a:srgbClr val="FF0000"/>
              </a:solidFill>
            </c:spPr>
            <c:extLst>
              <c:ext xmlns:c16="http://schemas.microsoft.com/office/drawing/2014/chart" uri="{C3380CC4-5D6E-409C-BE32-E72D297353CC}">
                <c16:uniqueId val="{00000001-8460-417E-9DF7-72451E1B8A39}"/>
              </c:ext>
            </c:extLst>
          </c:dPt>
          <c:dPt>
            <c:idx val="2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8460-417E-9DF7-72451E1B8A39}"/>
              </c:ext>
            </c:extLst>
          </c:dPt>
          <c:dPt>
            <c:idx val="4"/>
            <c:bubble3D val="0"/>
            <c:spPr>
              <a:solidFill>
                <a:schemeClr val="tx2"/>
              </a:solidFill>
            </c:spPr>
            <c:extLst>
              <c:ext xmlns:c16="http://schemas.microsoft.com/office/drawing/2014/chart" uri="{C3380CC4-5D6E-409C-BE32-E72D297353CC}">
                <c16:uniqueId val="{00000005-8460-417E-9DF7-72451E1B8A39}"/>
              </c:ext>
            </c:extLst>
          </c:dPt>
          <c:dLbls>
            <c:dLbl>
              <c:idx val="1"/>
              <c:layout>
                <c:manualLayout>
                  <c:x val="-3.6635350283298648E-3"/>
                  <c:y val="4.415422765405858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noAutofit/>
                </a:bodyPr>
                <a:lstStyle/>
                <a:p>
                  <a:pPr>
                    <a:defRPr/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7710701761433545E-2"/>
                      <c:h val="2.932515337423313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8460-417E-9DF7-72451E1B8A39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Sheet1!$A$2:$A$13</c:f>
              <c:strCache>
                <c:ptCount val="12"/>
                <c:pt idx="0">
                  <c:v>Homepage: 1</c:v>
                </c:pt>
                <c:pt idx="1">
                  <c:v>Settings: 1</c:v>
                </c:pt>
                <c:pt idx="2">
                  <c:v>Account: 14</c:v>
                </c:pt>
                <c:pt idx="3">
                  <c:v>Search Bar: 3</c:v>
                </c:pt>
                <c:pt idx="4">
                  <c:v>Category: 2</c:v>
                </c:pt>
                <c:pt idx="5">
                  <c:v>Products: 8</c:v>
                </c:pt>
                <c:pt idx="6">
                  <c:v>Add to Cart: 5</c:v>
                </c:pt>
                <c:pt idx="7">
                  <c:v>Shopping Cart: 9</c:v>
                </c:pt>
                <c:pt idx="8">
                  <c:v>Checkout: 4</c:v>
                </c:pt>
                <c:pt idx="9">
                  <c:v>Shipping: 2</c:v>
                </c:pt>
                <c:pt idx="10">
                  <c:v>Footer: 9</c:v>
                </c:pt>
                <c:pt idx="11">
                  <c:v>Non Functional: 6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14</c:v>
                </c:pt>
                <c:pt idx="3">
                  <c:v>3</c:v>
                </c:pt>
                <c:pt idx="4">
                  <c:v>2</c:v>
                </c:pt>
                <c:pt idx="5">
                  <c:v>8</c:v>
                </c:pt>
                <c:pt idx="6">
                  <c:v>5</c:v>
                </c:pt>
                <c:pt idx="7">
                  <c:v>9</c:v>
                </c:pt>
                <c:pt idx="8">
                  <c:v>4</c:v>
                </c:pt>
                <c:pt idx="9">
                  <c:v>2</c:v>
                </c:pt>
                <c:pt idx="10">
                  <c:v>9</c:v>
                </c:pt>
                <c:pt idx="1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460-417E-9DF7-72451E1B8A3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</c:plotArea>
    <c:legend>
      <c:legendPos val="r"/>
      <c:layout>
        <c:manualLayout>
          <c:xMode val="edge"/>
          <c:yMode val="edge"/>
          <c:x val="0.78976333111210595"/>
          <c:y val="0.15422667763717199"/>
          <c:w val="0.194238796135454"/>
          <c:h val="0.689177391531693"/>
        </c:manualLayout>
      </c:layout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spPr>
    <a:gradFill rotWithShape="1">
      <a:gsLst>
        <a:gs pos="0">
          <a:schemeClr val="accent2">
            <a:shade val="51000"/>
            <a:satMod val="130000"/>
          </a:schemeClr>
        </a:gs>
        <a:gs pos="80000">
          <a:schemeClr val="accent2">
            <a:shade val="93000"/>
            <a:satMod val="130000"/>
          </a:schemeClr>
        </a:gs>
        <a:gs pos="100000">
          <a:schemeClr val="accent2">
            <a:shade val="94000"/>
            <a:satMod val="135000"/>
          </a:schemeClr>
        </a:gs>
      </a:gsLst>
      <a:lin ang="16200000" scaled="0"/>
    </a:gradFill>
    <a:ln w="9525" cap="flat" cmpd="sng" algn="ctr">
      <a:solidFill>
        <a:schemeClr val="accent2">
          <a:shade val="95000"/>
          <a:satMod val="105000"/>
        </a:schemeClr>
      </a:solidFill>
      <a:prstDash val="solid"/>
    </a:ln>
    <a:effectLst>
      <a:outerShdw blurRad="50800" dist="38100" dir="8100000" algn="tr" rotWithShape="0">
        <a:prstClr val="black">
          <a:alpha val="40000"/>
        </a:prstClr>
      </a:outerShdw>
    </a:effectLst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en-US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1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3.1297171186935001E-2"/>
          <c:y val="8.8396335916177807E-2"/>
          <c:w val="0.75223528725576005"/>
          <c:h val="0.87101609310788297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25"/>
          <c:dLbls>
            <c:delete val="1"/>
          </c:dLbls>
          <c:cat>
            <c:strRef>
              <c:f>Sheet1!$A$2:$A$7</c:f>
              <c:strCache>
                <c:ptCount val="6"/>
                <c:pt idx="0">
                  <c:v>Account</c:v>
                </c:pt>
                <c:pt idx="1">
                  <c:v>Search Bar</c:v>
                </c:pt>
                <c:pt idx="2">
                  <c:v>Add to Cart</c:v>
                </c:pt>
                <c:pt idx="3">
                  <c:v>Footer</c:v>
                </c:pt>
                <c:pt idx="4">
                  <c:v>Homepage</c:v>
                </c:pt>
                <c:pt idx="5">
                  <c:v>Products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2.4</c:v>
                </c:pt>
                <c:pt idx="1">
                  <c:v>2.4</c:v>
                </c:pt>
                <c:pt idx="2">
                  <c:v>2.4</c:v>
                </c:pt>
                <c:pt idx="3">
                  <c:v>4.8</c:v>
                </c:pt>
                <c:pt idx="4">
                  <c:v>2.4</c:v>
                </c:pt>
                <c:pt idx="5">
                  <c:v>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9B-45A6-85A0-A93F048D5044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</c:plotArea>
    <c:legend>
      <c:legendPos val="r"/>
      <c:layout>
        <c:manualLayout>
          <c:xMode val="edge"/>
          <c:yMode val="edge"/>
          <c:x val="0.85631111111111102"/>
          <c:y val="0.27861796906860697"/>
          <c:w val="0.131837037037037"/>
          <c:h val="0.434795934372745"/>
        </c:manualLayout>
      </c:layout>
      <c:overlay val="0"/>
      <c:txPr>
        <a:bodyPr/>
        <a:lstStyle/>
        <a:p>
          <a:pPr>
            <a:defRPr sz="140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spPr>
    <a:gradFill rotWithShape="1">
      <a:gsLst>
        <a:gs pos="0">
          <a:schemeClr val="accent2">
            <a:shade val="51000"/>
            <a:satMod val="130000"/>
          </a:schemeClr>
        </a:gs>
        <a:gs pos="80000">
          <a:schemeClr val="accent2">
            <a:shade val="93000"/>
            <a:satMod val="130000"/>
          </a:schemeClr>
        </a:gs>
        <a:gs pos="100000">
          <a:schemeClr val="accent2">
            <a:shade val="94000"/>
            <a:satMod val="135000"/>
          </a:schemeClr>
        </a:gs>
      </a:gsLst>
      <a:lin ang="16200000" scaled="0"/>
    </a:gradFill>
    <a:ln w="9525" cap="flat" cmpd="sng" algn="ctr">
      <a:solidFill>
        <a:schemeClr val="accent2">
          <a:shade val="95000"/>
          <a:satMod val="105000"/>
        </a:schemeClr>
      </a:solidFill>
      <a:prstDash val="solid"/>
    </a:ln>
    <a:effectLst>
      <a:glow rad="63500">
        <a:schemeClr val="accent2">
          <a:satMod val="175000"/>
          <a:alpha val="40000"/>
        </a:schemeClr>
      </a:glow>
      <a:outerShdw blurRad="50800" dist="38100" dir="8100000" algn="tr" rotWithShape="0">
        <a:prstClr val="black">
          <a:alpha val="40000"/>
        </a:prstClr>
      </a:outerShdw>
    </a:effectLst>
  </c:spPr>
  <c:txPr>
    <a:bodyPr/>
    <a:lstStyle/>
    <a:p>
      <a:pPr>
        <a:defRPr>
          <a:solidFill>
            <a:schemeClr val="lt1"/>
          </a:solidFill>
          <a:latin typeface="+mn-lt"/>
          <a:ea typeface="+mn-ea"/>
          <a:cs typeface="+mn-cs"/>
        </a:defRPr>
      </a:pPr>
      <a:endParaRPr lang="en-US"/>
    </a:p>
  </c:txPr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0.75626</cdr:x>
      <cdr:y>0.07286</cdr:y>
    </cdr:from>
    <cdr:to>
      <cdr:x>0.96714</cdr:x>
      <cdr:y>0.14179</cdr:y>
    </cdr:to>
    <cdr:sp macro="" textlink="">
      <cdr:nvSpPr>
        <cdr:cNvPr id="3" name="Rectangle 2"/>
        <cdr:cNvSpPr/>
      </cdr:nvSpPr>
      <cdr:spPr>
        <a:xfrm xmlns:a="http://schemas.openxmlformats.org/drawingml/2006/main">
          <a:off x="6603973" y="469900"/>
          <a:ext cx="1841491" cy="444500"/>
        </a:xfrm>
        <a:prstGeom xmlns:a="http://schemas.openxmlformats.org/drawingml/2006/main" prst="rect">
          <a:avLst/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r>
            <a:rPr lang="en-US" sz="2000" dirty="0"/>
            <a:t>64 Test Cases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0.27556</cdr:x>
      <cdr:y>0.55578</cdr:y>
    </cdr:from>
    <cdr:to>
      <cdr:x>0.33037</cdr:x>
      <cdr:y>0.62749</cdr:y>
    </cdr:to>
    <cdr:sp macro="" textlink="">
      <cdr:nvSpPr>
        <cdr:cNvPr id="2" name="Rectangle 1"/>
        <cdr:cNvSpPr/>
      </cdr:nvSpPr>
      <cdr:spPr>
        <a:xfrm xmlns:a="http://schemas.openxmlformats.org/drawingml/2006/main">
          <a:off x="2362200" y="3543300"/>
          <a:ext cx="469900" cy="457200"/>
        </a:xfrm>
        <a:prstGeom xmlns:a="http://schemas.openxmlformats.org/drawingml/2006/main" prst="rect">
          <a:avLst/>
        </a:prstGeom>
      </cdr:spPr>
      <cdr:style>
        <a:lnRef xmlns:a="http://schemas.openxmlformats.org/drawingml/2006/main" idx="1">
          <a:schemeClr val="accent5"/>
        </a:lnRef>
        <a:fillRef xmlns:a="http://schemas.openxmlformats.org/drawingml/2006/main" idx="3">
          <a:schemeClr val="accent5"/>
        </a:fillRef>
        <a:effectRef xmlns:a="http://schemas.openxmlformats.org/drawingml/2006/main" idx="2">
          <a:schemeClr val="accent5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r>
            <a:rPr lang="en-US" sz="1800" dirty="0"/>
            <a:t>2</a:t>
          </a:r>
        </a:p>
      </cdr:txBody>
    </cdr:sp>
  </cdr:relSizeAnchor>
  <cdr:relSizeAnchor xmlns:cdr="http://schemas.openxmlformats.org/drawingml/2006/chartDrawing">
    <cdr:from>
      <cdr:x>0.10222</cdr:x>
      <cdr:y>0.36255</cdr:y>
    </cdr:from>
    <cdr:to>
      <cdr:x>0.14667</cdr:x>
      <cdr:y>0.41633</cdr:y>
    </cdr:to>
    <cdr:sp macro="" textlink="">
      <cdr:nvSpPr>
        <cdr:cNvPr id="3" name="Rectangle 2"/>
        <cdr:cNvSpPr/>
      </cdr:nvSpPr>
      <cdr:spPr>
        <a:xfrm xmlns:a="http://schemas.openxmlformats.org/drawingml/2006/main">
          <a:off x="876300" y="2311400"/>
          <a:ext cx="381000" cy="342900"/>
        </a:xfrm>
        <a:prstGeom xmlns:a="http://schemas.openxmlformats.org/drawingml/2006/main" prst="rect">
          <a:avLst/>
        </a:prstGeom>
      </cdr:spPr>
      <cdr:style>
        <a:lnRef xmlns:a="http://schemas.openxmlformats.org/drawingml/2006/main" idx="1">
          <a:schemeClr val="accent5"/>
        </a:lnRef>
        <a:fillRef xmlns:a="http://schemas.openxmlformats.org/drawingml/2006/main" idx="3">
          <a:schemeClr val="accent5"/>
        </a:fillRef>
        <a:effectRef xmlns:a="http://schemas.openxmlformats.org/drawingml/2006/main" idx="2">
          <a:schemeClr val="accent5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r>
            <a:rPr lang="en-US" sz="1800" dirty="0"/>
            <a:t>1</a:t>
          </a:r>
        </a:p>
      </cdr:txBody>
    </cdr:sp>
  </cdr:relSizeAnchor>
  <cdr:relSizeAnchor xmlns:cdr="http://schemas.openxmlformats.org/drawingml/2006/chartDrawing">
    <cdr:from>
      <cdr:x>0.29481</cdr:x>
      <cdr:y>0.24502</cdr:y>
    </cdr:from>
    <cdr:to>
      <cdr:x>0.34815</cdr:x>
      <cdr:y>0.31076</cdr:y>
    </cdr:to>
    <cdr:sp macro="" textlink="">
      <cdr:nvSpPr>
        <cdr:cNvPr id="4" name="Rectangle 3"/>
        <cdr:cNvSpPr/>
      </cdr:nvSpPr>
      <cdr:spPr>
        <a:xfrm xmlns:a="http://schemas.openxmlformats.org/drawingml/2006/main">
          <a:off x="2527300" y="1562100"/>
          <a:ext cx="457200" cy="419100"/>
        </a:xfrm>
        <a:prstGeom xmlns:a="http://schemas.openxmlformats.org/drawingml/2006/main" prst="rect">
          <a:avLst/>
        </a:prstGeom>
      </cdr:spPr>
      <cdr:style>
        <a:lnRef xmlns:a="http://schemas.openxmlformats.org/drawingml/2006/main" idx="2">
          <a:schemeClr val="accent6">
            <a:shade val="50000"/>
          </a:schemeClr>
        </a:lnRef>
        <a:fillRef xmlns:a="http://schemas.openxmlformats.org/drawingml/2006/main" idx="1">
          <a:schemeClr val="accent6"/>
        </a:fillRef>
        <a:effectRef xmlns:a="http://schemas.openxmlformats.org/drawingml/2006/main" idx="0">
          <a:schemeClr val="accent6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r>
            <a:rPr lang="en-US" sz="1800" dirty="0"/>
            <a:t>1</a:t>
          </a:r>
        </a:p>
      </cdr:txBody>
    </cdr:sp>
  </cdr:relSizeAnchor>
  <cdr:relSizeAnchor xmlns:cdr="http://schemas.openxmlformats.org/drawingml/2006/chartDrawing">
    <cdr:from>
      <cdr:x>0.47111</cdr:x>
      <cdr:y>0.25697</cdr:y>
    </cdr:from>
    <cdr:to>
      <cdr:x>0.51556</cdr:x>
      <cdr:y>0.30677</cdr:y>
    </cdr:to>
    <cdr:sp macro="" textlink="">
      <cdr:nvSpPr>
        <cdr:cNvPr id="5" name="Rectangle 4"/>
        <cdr:cNvSpPr/>
      </cdr:nvSpPr>
      <cdr:spPr>
        <a:xfrm xmlns:a="http://schemas.openxmlformats.org/drawingml/2006/main">
          <a:off x="4038600" y="1638300"/>
          <a:ext cx="381000" cy="317500"/>
        </a:xfrm>
        <a:prstGeom xmlns:a="http://schemas.openxmlformats.org/drawingml/2006/main" prst="rect">
          <a:avLst/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r>
            <a:rPr lang="en-US" sz="1800" dirty="0"/>
            <a:t>1</a:t>
          </a:r>
        </a:p>
      </cdr:txBody>
    </cdr:sp>
  </cdr:relSizeAnchor>
  <cdr:relSizeAnchor xmlns:cdr="http://schemas.openxmlformats.org/drawingml/2006/chartDrawing">
    <cdr:from>
      <cdr:x>0.65333</cdr:x>
      <cdr:y>0.35458</cdr:y>
    </cdr:from>
    <cdr:to>
      <cdr:x>0.69481</cdr:x>
      <cdr:y>0.40837</cdr:y>
    </cdr:to>
    <cdr:sp macro="" textlink="">
      <cdr:nvSpPr>
        <cdr:cNvPr id="6" name="Rectangle 5"/>
        <cdr:cNvSpPr/>
      </cdr:nvSpPr>
      <cdr:spPr>
        <a:xfrm xmlns:a="http://schemas.openxmlformats.org/drawingml/2006/main">
          <a:off x="5600700" y="2260600"/>
          <a:ext cx="355600" cy="342900"/>
        </a:xfrm>
        <a:prstGeom xmlns:a="http://schemas.openxmlformats.org/drawingml/2006/main" prst="rect">
          <a:avLst/>
        </a:prstGeom>
      </cdr:spPr>
      <cdr:style>
        <a:lnRef xmlns:a="http://schemas.openxmlformats.org/drawingml/2006/main" idx="1">
          <a:schemeClr val="accent2"/>
        </a:lnRef>
        <a:fillRef xmlns:a="http://schemas.openxmlformats.org/drawingml/2006/main" idx="3">
          <a:schemeClr val="accent2"/>
        </a:fillRef>
        <a:effectRef xmlns:a="http://schemas.openxmlformats.org/drawingml/2006/main" idx="2">
          <a:schemeClr val="accent2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r>
            <a:rPr lang="en-US" sz="1800" dirty="0"/>
            <a:t>1</a:t>
          </a:r>
        </a:p>
      </cdr:txBody>
    </cdr:sp>
  </cdr:relSizeAnchor>
  <cdr:relSizeAnchor xmlns:cdr="http://schemas.openxmlformats.org/drawingml/2006/chartDrawing">
    <cdr:from>
      <cdr:x>0.60296</cdr:x>
      <cdr:y>0.53586</cdr:y>
    </cdr:from>
    <cdr:to>
      <cdr:x>0.6563</cdr:x>
      <cdr:y>0.59163</cdr:y>
    </cdr:to>
    <cdr:sp macro="" textlink="">
      <cdr:nvSpPr>
        <cdr:cNvPr id="7" name="Rectangle 6"/>
        <cdr:cNvSpPr/>
      </cdr:nvSpPr>
      <cdr:spPr>
        <a:xfrm xmlns:a="http://schemas.openxmlformats.org/drawingml/2006/main">
          <a:off x="5168900" y="3416300"/>
          <a:ext cx="457200" cy="355600"/>
        </a:xfrm>
        <a:prstGeom xmlns:a="http://schemas.openxmlformats.org/drawingml/2006/main" prst="rect">
          <a:avLst/>
        </a:prstGeom>
      </cdr:spPr>
      <cdr:style>
        <a:lnRef xmlns:a="http://schemas.openxmlformats.org/drawingml/2006/main" idx="1">
          <a:schemeClr val="accent3"/>
        </a:lnRef>
        <a:fillRef xmlns:a="http://schemas.openxmlformats.org/drawingml/2006/main" idx="3">
          <a:schemeClr val="accent3"/>
        </a:fillRef>
        <a:effectRef xmlns:a="http://schemas.openxmlformats.org/drawingml/2006/main" idx="2">
          <a:schemeClr val="accent3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r>
            <a:rPr lang="en-US" sz="1800" dirty="0"/>
            <a:t>1</a:t>
          </a:r>
        </a:p>
      </cdr:txBody>
    </cdr:sp>
  </cdr:relSizeAnchor>
</c:userShape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2" y="2647949"/>
            <a:ext cx="3571875" cy="4210051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4" y="1730403"/>
            <a:ext cx="5648623" cy="1204307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x-none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9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x-none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602E-17A2-234A-8652-7C135DD1DE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3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3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602E-17A2-234A-8652-7C135DD1DE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602E-17A2-234A-8652-7C135DD1DE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2" y="2647949"/>
            <a:ext cx="3571875" cy="4210051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8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x-none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602E-17A2-234A-8652-7C135DD1DE8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602E-17A2-234A-8652-7C135DD1DE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602E-17A2-234A-8652-7C135DD1DE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602E-17A2-234A-8652-7C135DD1DE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2" y="2647949"/>
            <a:ext cx="3571875" cy="4210051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8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4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x-none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4" y="2618913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5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7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x-none"/>
              <a:t>Drag picture to placeholder or click icon to add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2" y="2647949"/>
            <a:ext cx="3571875" cy="4210051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2" y="5048250"/>
            <a:ext cx="3571875" cy="1809751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2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x-none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81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602E-17A2-234A-8652-7C135DD1DE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x-none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9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F599736-2488-A34A-A120-84273FFDD441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3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3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FA32602E-17A2-234A-8652-7C135DD1DE8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slide" Target="slide14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slide" Target="slide13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Relationship Id="rId1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9800" y="1562101"/>
            <a:ext cx="3848100" cy="647700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> Final Project</a:t>
            </a:r>
            <a:br>
              <a:rPr lang="en-US" sz="4400" dirty="0">
                <a:solidFill>
                  <a:srgbClr val="0000FF"/>
                </a:solidFill>
              </a:rPr>
            </a:br>
            <a:r>
              <a:rPr lang="en-US" sz="4400" dirty="0">
                <a:solidFill>
                  <a:schemeClr val="bg2">
                    <a:lumMod val="50000"/>
                  </a:schemeClr>
                </a:solidFill>
              </a:rPr>
              <a:t>Testing</a:t>
            </a:r>
            <a:br>
              <a:rPr lang="en-US" dirty="0">
                <a:solidFill>
                  <a:srgbClr val="0000FF"/>
                </a:solidFill>
              </a:rPr>
            </a:br>
            <a:r>
              <a:rPr lang="en-US" sz="4900" dirty="0">
                <a:solidFill>
                  <a:schemeClr val="bg1">
                    <a:lumMod val="95000"/>
                  </a:schemeClr>
                </a:solidFill>
              </a:rPr>
              <a:t>MYPROTEIN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9" y="2610628"/>
            <a:ext cx="6511131" cy="329259"/>
          </a:xfrm>
        </p:spPr>
        <p:txBody>
          <a:bodyPr>
            <a:normAutofit/>
          </a:bodyPr>
          <a:lstStyle/>
          <a:p>
            <a:r>
              <a:rPr lang="en-US" dirty="0"/>
              <a:t>by </a:t>
            </a:r>
            <a:r>
              <a:rPr lang="en-US" sz="1600" b="1" dirty="0"/>
              <a:t>Cristian</a:t>
            </a:r>
            <a:r>
              <a:rPr lang="en-US" sz="1600" dirty="0"/>
              <a:t> </a:t>
            </a:r>
            <a:r>
              <a:rPr lang="en-US" sz="1600" b="1" dirty="0"/>
              <a:t>Muresan</a:t>
            </a:r>
          </a:p>
        </p:txBody>
      </p:sp>
      <p:pic>
        <p:nvPicPr>
          <p:cNvPr id="5" name="Picture 4" descr="Screen Shot 2021-04-03 at 19.55.2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268" y="3683000"/>
            <a:ext cx="5548733" cy="31750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6235701" y="3334064"/>
            <a:ext cx="2908299" cy="348936"/>
          </a:xfrm>
          <a:prstGeom prst="rect">
            <a:avLst/>
          </a:prstGeom>
        </p:spPr>
        <p:txBody>
          <a:bodyPr vert="horz" lIns="91440" tIns="9144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800"/>
              </a:spcBef>
              <a:buFont typeface="Arial" pitchFamily="34" charset="0"/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500" b="1" dirty="0">
                <a:solidFill>
                  <a:srgbClr val="F2F2F2"/>
                </a:solidFill>
              </a:rPr>
              <a:t>www.myprotein.ro</a:t>
            </a:r>
          </a:p>
          <a:p>
            <a:pPr algn="r"/>
            <a:endParaRPr lang="ro-RO" sz="1800" b="1" dirty="0"/>
          </a:p>
        </p:txBody>
      </p:sp>
    </p:spTree>
    <p:extLst>
      <p:ext uri="{BB962C8B-B14F-4D97-AF65-F5344CB8AC3E}">
        <p14:creationId xmlns:p14="http://schemas.microsoft.com/office/powerpoint/2010/main" val="1116856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50951" y="810706"/>
            <a:ext cx="8442095" cy="5825764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                                        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0952" y="65989"/>
            <a:ext cx="8442095" cy="813678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2">
                    <a:lumMod val="50000"/>
                  </a:schemeClr>
                </a:solidFill>
              </a:rPr>
              <a:t>UI Tests</a:t>
            </a:r>
          </a:p>
        </p:txBody>
      </p:sp>
      <p:pic>
        <p:nvPicPr>
          <p:cNvPr id="9" name="Picture 8" descr="Screen Shot 2021-04-10 at 23.46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974" y="879669"/>
            <a:ext cx="3970607" cy="26836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pic>
      <p:pic>
        <p:nvPicPr>
          <p:cNvPr id="10" name="Picture 9" descr="Screen Shot 2021-04-10 at 23.47.1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973" y="3723588"/>
            <a:ext cx="4015299" cy="2813650"/>
          </a:xfrm>
          <a:prstGeom prst="rect">
            <a:avLst/>
          </a:prstGeom>
        </p:spPr>
      </p:pic>
      <p:pic>
        <p:nvPicPr>
          <p:cNvPr id="11" name="Picture 10" descr="Screen Shot 2021-04-10 at 23.48.2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9" y="3728550"/>
            <a:ext cx="3944729" cy="2813651"/>
          </a:xfrm>
          <a:prstGeom prst="rect">
            <a:avLst/>
          </a:prstGeo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AADCDB7-827C-4CA6-820D-B20040F17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299" y="879668"/>
            <a:ext cx="3944728" cy="268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231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14300"/>
            <a:ext cx="8826500" cy="66040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rgbClr val="11628F"/>
                </a:solidFill>
              </a:rPr>
              <a:t>Api tests</a:t>
            </a:r>
          </a:p>
        </p:txBody>
      </p:sp>
      <p:pic>
        <p:nvPicPr>
          <p:cNvPr id="6" name="Picture 5" descr="Screen Shot 2021-04-11 at 00.06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867265"/>
            <a:ext cx="8547100" cy="573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134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279400" y="365760"/>
            <a:ext cx="8712200" cy="620014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 fontScale="92500" lnSpcReduction="10000"/>
          </a:bodyPr>
          <a:lstStyle/>
          <a:p>
            <a:pPr>
              <a:buFont typeface="Courier New"/>
              <a:buChar char="o"/>
            </a:pPr>
            <a:endParaRPr lang="en-US" sz="2000" dirty="0">
              <a:solidFill>
                <a:srgbClr val="000000"/>
              </a:solidFill>
            </a:endParaRPr>
          </a:p>
          <a:p>
            <a:pPr marL="0" indent="0" algn="ctr"/>
            <a:endParaRPr lang="en-US" sz="2000" dirty="0">
              <a:solidFill>
                <a:srgbClr val="000000"/>
              </a:solidFill>
            </a:endParaRPr>
          </a:p>
          <a:p>
            <a:pPr>
              <a:buFont typeface="Courier New"/>
              <a:buChar char="o"/>
            </a:pPr>
            <a:r>
              <a:rPr lang="en-US" sz="2000" b="0" dirty="0">
                <a:solidFill>
                  <a:srgbClr val="000000"/>
                </a:solidFill>
              </a:rPr>
              <a:t>64 Test Cases were executed: 56 passed, 5 failed and 3 not run.</a:t>
            </a:r>
          </a:p>
          <a:p>
            <a:pPr>
              <a:buFont typeface="Courier New"/>
              <a:buChar char="o"/>
            </a:pPr>
            <a:r>
              <a:rPr lang="en-US" sz="2000" b="0" dirty="0">
                <a:solidFill>
                  <a:srgbClr val="000000"/>
                </a:solidFill>
              </a:rPr>
              <a:t>8 Automated Tests were written and executed: 5 passed and 3 not run.</a:t>
            </a:r>
          </a:p>
          <a:p>
            <a:pPr>
              <a:buFont typeface="Courier New"/>
              <a:buChar char="o"/>
            </a:pPr>
            <a:r>
              <a:rPr lang="en-US" sz="2000" b="0" dirty="0">
                <a:solidFill>
                  <a:srgbClr val="000000"/>
                </a:solidFill>
              </a:rPr>
              <a:t>The tests not run were due to the app </a:t>
            </a:r>
          </a:p>
          <a:p>
            <a:pPr marL="0" indent="0"/>
            <a:r>
              <a:rPr lang="en-US" sz="2000" b="0" dirty="0">
                <a:solidFill>
                  <a:srgbClr val="000000"/>
                </a:solidFill>
              </a:rPr>
              <a:t>      being in production.</a:t>
            </a:r>
          </a:p>
          <a:p>
            <a:pPr>
              <a:buFont typeface="Courier New"/>
              <a:buChar char="o"/>
            </a:pPr>
            <a:r>
              <a:rPr lang="en-US" sz="2000" b="0" dirty="0">
                <a:solidFill>
                  <a:srgbClr val="000000"/>
                </a:solidFill>
              </a:rPr>
              <a:t>7 low-priority bugs were discovered.</a:t>
            </a:r>
          </a:p>
          <a:p>
            <a:pPr>
              <a:buFont typeface="Courier New"/>
              <a:buChar char="o"/>
            </a:pPr>
            <a:r>
              <a:rPr lang="en-US" sz="2000" b="0" dirty="0">
                <a:solidFill>
                  <a:srgbClr val="000000"/>
                </a:solidFill>
              </a:rPr>
              <a:t>The data type used for testing: Valid,</a:t>
            </a:r>
          </a:p>
          <a:p>
            <a:pPr marL="0" indent="0"/>
            <a:r>
              <a:rPr lang="en-US" sz="2000" b="0" dirty="0">
                <a:solidFill>
                  <a:srgbClr val="000000"/>
                </a:solidFill>
              </a:rPr>
              <a:t>     Invalid, Blank.</a:t>
            </a:r>
          </a:p>
          <a:p>
            <a:pPr>
              <a:buFont typeface="Courier New"/>
              <a:buChar char="o"/>
            </a:pPr>
            <a:r>
              <a:rPr lang="en-US" sz="2000" b="0" dirty="0">
                <a:solidFill>
                  <a:srgbClr val="000000"/>
                </a:solidFill>
              </a:rPr>
              <a:t>Most of the bugs were identified </a:t>
            </a:r>
          </a:p>
          <a:p>
            <a:pPr marL="0" indent="0"/>
            <a:r>
              <a:rPr lang="en-US" sz="2000" b="0" dirty="0">
                <a:solidFill>
                  <a:srgbClr val="000000"/>
                </a:solidFill>
              </a:rPr>
              <a:t>     while testing the boundaries </a:t>
            </a:r>
          </a:p>
          <a:p>
            <a:pPr marL="0" indent="0"/>
            <a:r>
              <a:rPr lang="en-US" sz="2000" b="0" dirty="0">
                <a:solidFill>
                  <a:srgbClr val="000000"/>
                </a:solidFill>
              </a:rPr>
              <a:t>     and while performing negative</a:t>
            </a:r>
          </a:p>
          <a:p>
            <a:pPr marL="0" indent="0"/>
            <a:r>
              <a:rPr lang="en-US" sz="2000" b="0" dirty="0">
                <a:solidFill>
                  <a:srgbClr val="000000"/>
                </a:solidFill>
              </a:rPr>
              <a:t>     testing.</a:t>
            </a:r>
          </a:p>
          <a:p>
            <a:pPr>
              <a:buFont typeface="Courier New"/>
              <a:buChar char="o"/>
            </a:pPr>
            <a:r>
              <a:rPr lang="en-US" sz="2000" b="0" dirty="0">
                <a:solidFill>
                  <a:srgbClr val="000000"/>
                </a:solidFill>
              </a:rPr>
              <a:t>Prior to release, the failed test </a:t>
            </a:r>
          </a:p>
          <a:p>
            <a:pPr marL="0" indent="0"/>
            <a:r>
              <a:rPr lang="en-US" sz="2000" b="0" dirty="0">
                <a:solidFill>
                  <a:srgbClr val="000000"/>
                </a:solidFill>
              </a:rPr>
              <a:t>     cases should be run again.</a:t>
            </a:r>
          </a:p>
          <a:p>
            <a:pPr>
              <a:buFont typeface="Courier New"/>
              <a:buChar char="o"/>
            </a:pPr>
            <a:r>
              <a:rPr lang="en-US" sz="2000" b="0" dirty="0">
                <a:solidFill>
                  <a:schemeClr val="tx1"/>
                </a:solidFill>
              </a:rPr>
              <a:t>Considering that no critical or major bugs were found, the app can be used without any problems.</a:t>
            </a:r>
          </a:p>
          <a:p>
            <a:pPr marL="0" indent="0"/>
            <a:endParaRPr lang="en-US" sz="2000" b="0" dirty="0">
              <a:solidFill>
                <a:srgbClr val="000000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9400" y="452486"/>
            <a:ext cx="8712200" cy="461913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2">
                    <a:lumMod val="50000"/>
                  </a:schemeClr>
                </a:solidFill>
              </a:rPr>
              <a:t>Conclusions</a:t>
            </a:r>
          </a:p>
        </p:txBody>
      </p:sp>
      <p:pic>
        <p:nvPicPr>
          <p:cNvPr id="8" name="Picture 7" descr="Screen Shot 2021-04-04 at 16.24.1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300" y="2019300"/>
            <a:ext cx="4432300" cy="372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35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30200" y="241300"/>
            <a:ext cx="8496300" cy="3248661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/>
          <a:p>
            <a:pPr algn="ctr"/>
            <a:endParaRPr lang="en-US" dirty="0">
              <a:solidFill>
                <a:srgbClr val="008000"/>
              </a:solidFill>
            </a:endParaRPr>
          </a:p>
          <a:p>
            <a:pPr algn="ctr"/>
            <a:endParaRPr lang="en-US" dirty="0">
              <a:solidFill>
                <a:srgbClr val="008000"/>
              </a:solidFill>
            </a:endParaRPr>
          </a:p>
          <a:p>
            <a:r>
              <a:rPr lang="en-US" dirty="0">
                <a:solidFill>
                  <a:srgbClr val="008000"/>
                </a:solidFill>
              </a:rPr>
              <a:t>              </a:t>
            </a:r>
          </a:p>
          <a:p>
            <a:r>
              <a:rPr lang="en-US" dirty="0">
                <a:solidFill>
                  <a:srgbClr val="008000"/>
                </a:solidFill>
              </a:rPr>
              <a:t>    </a:t>
            </a:r>
            <a:endParaRPr lang="en-US" sz="2000" b="0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330200" y="1016000"/>
            <a:ext cx="8496300" cy="5529581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8000"/>
                </a:solidFill>
              </a:rPr>
              <a:t>            </a:t>
            </a:r>
            <a:endParaRPr lang="en-US" b="0" dirty="0">
              <a:solidFill>
                <a:srgbClr val="7F7F7F"/>
              </a:solidFill>
            </a:endParaRP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rgbClr val="000000"/>
                </a:solidFill>
              </a:rPr>
              <a:t>Lack of requirements.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rgbClr val="000000"/>
                </a:solidFill>
              </a:rPr>
              <a:t>Understanding the main purpose of the </a:t>
            </a:r>
          </a:p>
          <a:p>
            <a:pPr marL="0" indent="0"/>
            <a:r>
              <a:rPr lang="en-US" sz="2200" b="0" dirty="0">
                <a:solidFill>
                  <a:srgbClr val="000000"/>
                </a:solidFill>
              </a:rPr>
              <a:t>      app helps in writing test cases.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rgbClr val="000000"/>
                </a:solidFill>
              </a:rPr>
              <a:t>Don’t delete your drafts. 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rgbClr val="000000"/>
                </a:solidFill>
              </a:rPr>
              <a:t>Put yourself in the user’s shoes.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rgbClr val="000000"/>
                </a:solidFill>
              </a:rPr>
              <a:t>Time management is very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b="0" dirty="0">
                <a:solidFill>
                  <a:srgbClr val="000000"/>
                </a:solidFill>
              </a:rPr>
              <a:t>important.</a:t>
            </a:r>
            <a:r>
              <a:rPr lang="en-US" sz="2200" dirty="0">
                <a:solidFill>
                  <a:srgbClr val="008000"/>
                </a:solidFill>
              </a:rPr>
              <a:t>    </a:t>
            </a:r>
            <a:r>
              <a:rPr lang="en-US" sz="2200" dirty="0">
                <a:solidFill>
                  <a:srgbClr val="7F7F7F"/>
                </a:solidFill>
              </a:rPr>
              <a:t> </a:t>
            </a:r>
            <a:r>
              <a:rPr lang="en-US" sz="2200" b="0" dirty="0">
                <a:solidFill>
                  <a:srgbClr val="7F7F7F"/>
                </a:solidFill>
              </a:rPr>
              <a:t> 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chemeClr val="tx1"/>
                </a:solidFill>
              </a:rPr>
              <a:t>Start with the mind map 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chemeClr val="tx1"/>
                </a:solidFill>
              </a:rPr>
              <a:t>Exploratory testing helps to learn the app</a:t>
            </a:r>
          </a:p>
          <a:p>
            <a:pPr marL="0" indent="0"/>
            <a:r>
              <a:rPr lang="en-US" sz="2200" b="0" dirty="0">
                <a:solidFill>
                  <a:schemeClr val="tx1"/>
                </a:solidFill>
              </a:rPr>
              <a:t>      functionalities.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chemeClr val="tx1"/>
                </a:solidFill>
              </a:rPr>
              <a:t>Focus on main functionalities but don’t </a:t>
            </a:r>
          </a:p>
          <a:p>
            <a:pPr marL="0" indent="0"/>
            <a:r>
              <a:rPr lang="en-US" sz="2200" b="0" dirty="0">
                <a:solidFill>
                  <a:schemeClr val="tx1"/>
                </a:solidFill>
              </a:rPr>
              <a:t>      neglect the smaller features.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chemeClr val="tx1"/>
                </a:solidFill>
              </a:rPr>
              <a:t>Tell yourself “I am doing the best job in</a:t>
            </a:r>
          </a:p>
          <a:p>
            <a:pPr marL="0" indent="0"/>
            <a:r>
              <a:rPr lang="en-US" sz="2200" b="0" dirty="0">
                <a:solidFill>
                  <a:schemeClr val="tx1"/>
                </a:solidFill>
              </a:rPr>
              <a:t>      the world as I am helping in</a:t>
            </a:r>
          </a:p>
          <a:p>
            <a:pPr marL="0" lvl="1" indent="0">
              <a:buNone/>
            </a:pPr>
            <a:r>
              <a:rPr lang="en-US" sz="2200" dirty="0">
                <a:solidFill>
                  <a:schemeClr val="tx1"/>
                </a:solidFill>
              </a:rPr>
              <a:t>      improving </a:t>
            </a:r>
            <a:r>
              <a:rPr lang="en-US" sz="2200" dirty="0">
                <a:solidFill>
                  <a:srgbClr val="000000"/>
                </a:solidFill>
              </a:rPr>
              <a:t>something”.</a:t>
            </a:r>
          </a:p>
          <a:p>
            <a:pPr>
              <a:buFont typeface="Courier New"/>
              <a:buChar char="o"/>
            </a:pPr>
            <a:endParaRPr lang="en-US" sz="2200" dirty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22960" y="312419"/>
            <a:ext cx="7520940" cy="485142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rgbClr val="146891"/>
                </a:solidFill>
              </a:rPr>
              <a:t>Lessons learned</a:t>
            </a:r>
          </a:p>
        </p:txBody>
      </p:sp>
      <p:pic>
        <p:nvPicPr>
          <p:cNvPr id="10" name="Picture 9" descr="Screen Shot 2021-04-04 at 14.54.5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3708400"/>
            <a:ext cx="3454400" cy="2837181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Screen Shot 2021-04-04 at 14.43.4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1143000"/>
            <a:ext cx="3454400" cy="2565400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802240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21-04-04 at 17.14.12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2" b="8432"/>
          <a:stretch>
            <a:fillRect/>
          </a:stretch>
        </p:blipFill>
        <p:spPr>
          <a:xfrm rot="531092">
            <a:off x="4286606" y="2186564"/>
            <a:ext cx="4127193" cy="2563339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pic>
      <p:pic>
        <p:nvPicPr>
          <p:cNvPr id="5" name="Picture 4" descr="Screen Shot 2021-04-04 at 17.15.2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6928">
            <a:off x="344343" y="671540"/>
            <a:ext cx="3537514" cy="29642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415983">
            <a:off x="4349886" y="903646"/>
            <a:ext cx="45401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THANK YOU !</a:t>
            </a:r>
          </a:p>
        </p:txBody>
      </p:sp>
      <p:sp>
        <p:nvSpPr>
          <p:cNvPr id="7" name="TextBox 6"/>
          <p:cNvSpPr txBox="1"/>
          <p:nvPr/>
        </p:nvSpPr>
        <p:spPr>
          <a:xfrm rot="20171190">
            <a:off x="219866" y="3970925"/>
            <a:ext cx="325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FEEDBACK</a:t>
            </a:r>
          </a:p>
        </p:txBody>
      </p:sp>
      <p:sp>
        <p:nvSpPr>
          <p:cNvPr id="9" name="Rectangle 8"/>
          <p:cNvSpPr/>
          <p:nvPr/>
        </p:nvSpPr>
        <p:spPr>
          <a:xfrm rot="626430">
            <a:off x="3336152" y="5411117"/>
            <a:ext cx="578689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400" dirty="0">
                <a:solidFill>
                  <a:prstClr val="white"/>
                </a:solidFill>
              </a:rPr>
              <a:t>RECOMMENDATIONS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966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977900"/>
            <a:ext cx="7520940" cy="660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300" y="330200"/>
            <a:ext cx="8648700" cy="6273800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 fontScale="92500" lnSpcReduction="10000"/>
          </a:bodyPr>
          <a:lstStyle/>
          <a:p>
            <a:pPr marL="0" indent="0"/>
            <a:endParaRPr lang="en-US" dirty="0"/>
          </a:p>
          <a:p>
            <a:pPr marL="0" indent="0" algn="ctr"/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TABLE OF CONTENTS</a:t>
            </a:r>
          </a:p>
          <a:p>
            <a:pPr>
              <a:buFont typeface="Courier New"/>
              <a:buChar char="o"/>
            </a:pPr>
            <a:endParaRPr lang="en-US" dirty="0"/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About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Testing Approach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Test case overview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Testing types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Tools Used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Test Cases Results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Bugs Overview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UI Tests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API Tests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Conclusions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Lessons Learned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hlinkClick r:id="rId1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“Thank you !”</a:t>
            </a:r>
            <a:endParaRPr lang="en-US" sz="2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Picture 3" descr="Screen Shot 2021-04-03 at 21.58.03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700" y="1638301"/>
            <a:ext cx="4686300" cy="496570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838775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39413" y="143579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177800" y="419098"/>
            <a:ext cx="4598686" cy="6146802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11628F"/>
                </a:solidFill>
              </a:rPr>
              <a:t> </a:t>
            </a:r>
            <a:r>
              <a:rPr lang="en-US" sz="3600" dirty="0">
                <a:solidFill>
                  <a:srgbClr val="11628F"/>
                </a:solidFill>
              </a:rPr>
              <a:t>MYPROTEIN</a:t>
            </a:r>
          </a:p>
          <a:p>
            <a:endParaRPr lang="en-US" sz="1400" dirty="0">
              <a:solidFill>
                <a:srgbClr val="67BAF6"/>
              </a:solidFill>
            </a:endParaRPr>
          </a:p>
          <a:p>
            <a:pPr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Web application</a:t>
            </a:r>
          </a:p>
          <a:p>
            <a:pPr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Online store that delivers quality products in over 70 countries.</a:t>
            </a:r>
          </a:p>
          <a:p>
            <a:pPr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Founded in 2004, Myprotein is now Europe’s No. 1 sports nutrition brand.</a:t>
            </a:r>
          </a:p>
        </p:txBody>
      </p:sp>
      <p:pic>
        <p:nvPicPr>
          <p:cNvPr id="7" name="Picture 6" descr="Screen Shot 2021-04-04 at 10.34.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487" y="419099"/>
            <a:ext cx="4138913" cy="312420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 descr="Screen Shot 2021-04-04 at 10.33.2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487" y="3543301"/>
            <a:ext cx="4138913" cy="3022599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5219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42900" y="329938"/>
            <a:ext cx="8597900" cy="6299462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11628F"/>
                </a:solidFill>
              </a:rPr>
              <a:t>TESTING APPROACH</a:t>
            </a:r>
          </a:p>
          <a:p>
            <a:pPr algn="ctr"/>
            <a:endParaRPr lang="en-US" sz="1200" dirty="0">
              <a:solidFill>
                <a:srgbClr val="11628F"/>
              </a:solidFill>
            </a:endParaRP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chemeClr val="tx1"/>
                </a:solidFill>
              </a:rPr>
              <a:t>Mind Map: to determine the structure and to learn the application.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chemeClr val="tx1"/>
                </a:solidFill>
              </a:rPr>
              <a:t>Smoke testing for the main functionalities: Homepage, Settings, Account, Search Bar, Category, Products, Add to Cart, Shopping Cart, Checkout, Shipping, Footer.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chemeClr val="tx1"/>
                </a:solidFill>
              </a:rPr>
              <a:t>Exploratory testing performed for: Homepage</a:t>
            </a:r>
            <a:r>
              <a:rPr lang="en-US" sz="2200" b="0" dirty="0">
                <a:solidFill>
                  <a:srgbClr val="000000"/>
                </a:solidFill>
              </a:rPr>
              <a:t>, Category, Account, Products, Search Bar and Shopping Cart. The bugs found were documented and screenshots were taken for easier replication.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rgbClr val="000000"/>
                </a:solidFill>
              </a:rPr>
              <a:t>Component testing, Integration testing, Negative testing, Compatibility, UI, Usability, Boundary, Equivalence partitioning.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rgbClr val="000000"/>
                </a:solidFill>
              </a:rPr>
              <a:t>Write Smoke test cases and execute them.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rgbClr val="000000"/>
                </a:solidFill>
              </a:rPr>
              <a:t>The app was tested in production.</a:t>
            </a:r>
          </a:p>
          <a:p>
            <a:pPr>
              <a:buFont typeface="Courier New"/>
              <a:buChar char="o"/>
            </a:pPr>
            <a:r>
              <a:rPr lang="en-US" sz="2200" b="0" dirty="0">
                <a:solidFill>
                  <a:srgbClr val="000000"/>
                </a:solidFill>
              </a:rPr>
              <a:t>Write test report.</a:t>
            </a:r>
          </a:p>
          <a:p>
            <a:pPr>
              <a:buFont typeface="Arial"/>
              <a:buChar char="•"/>
            </a:pPr>
            <a:endParaRPr lang="en-US" sz="1600" dirty="0">
              <a:solidFill>
                <a:srgbClr val="CCE8FC"/>
              </a:solidFill>
            </a:endParaRPr>
          </a:p>
          <a:p>
            <a:endParaRPr lang="en-US" sz="1600" dirty="0">
              <a:solidFill>
                <a:srgbClr val="CCE8FC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3609" y="759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758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57527928"/>
              </p:ext>
            </p:extLst>
          </p:nvPr>
        </p:nvGraphicFramePr>
        <p:xfrm>
          <a:off x="203200" y="393700"/>
          <a:ext cx="8737599" cy="6210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22960" y="461914"/>
            <a:ext cx="5895340" cy="73529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rgbClr val="11628F"/>
                </a:solidFill>
              </a:rPr>
              <a:t>TEST CASE OVERVIEW</a:t>
            </a:r>
          </a:p>
        </p:txBody>
      </p:sp>
    </p:spTree>
    <p:extLst>
      <p:ext uri="{BB962C8B-B14F-4D97-AF65-F5344CB8AC3E}">
        <p14:creationId xmlns:p14="http://schemas.microsoft.com/office/powerpoint/2010/main" val="1249148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65100" y="842149"/>
            <a:ext cx="4362899" cy="5774551"/>
          </a:xfrm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    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3200" b="0" dirty="0">
                <a:solidFill>
                  <a:schemeClr val="bg1">
                    <a:lumMod val="50000"/>
                  </a:schemeClr>
                </a:solidFill>
              </a:rPr>
              <a:t>PERFORMED</a:t>
            </a:r>
            <a:endParaRPr lang="en-US" sz="2000" b="0" dirty="0">
              <a:solidFill>
                <a:schemeClr val="bg1">
                  <a:lumMod val="50000"/>
                </a:schemeClr>
              </a:solidFill>
            </a:endParaRP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Functional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Smoke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Exploratory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Positive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Negative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Compatibility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Usability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27999" y="842149"/>
            <a:ext cx="4450901" cy="5774551"/>
          </a:xfrm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	   </a:t>
            </a:r>
            <a:r>
              <a:rPr lang="en-US" sz="3200" b="0" dirty="0">
                <a:solidFill>
                  <a:srgbClr val="7F7F7F"/>
                </a:solidFill>
              </a:rPr>
              <a:t>APPLICABLE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Performance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Security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API automated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UI automated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Stress testing</a:t>
            </a:r>
          </a:p>
          <a:p>
            <a:pPr marL="457200" indent="-457200">
              <a:buFont typeface="Courier New"/>
              <a:buChar char="o"/>
            </a:pPr>
            <a:r>
              <a:rPr lang="en-US" b="0" dirty="0">
                <a:solidFill>
                  <a:srgbClr val="000000"/>
                </a:solidFill>
              </a:rPr>
              <a:t>Load Testing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22960" y="110446"/>
            <a:ext cx="7520940" cy="892853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rgbClr val="11628F"/>
                </a:solidFill>
              </a:rPr>
              <a:t>Testing types</a:t>
            </a:r>
          </a:p>
        </p:txBody>
      </p:sp>
    </p:spTree>
    <p:extLst>
      <p:ext uri="{BB962C8B-B14F-4D97-AF65-F5344CB8AC3E}">
        <p14:creationId xmlns:p14="http://schemas.microsoft.com/office/powerpoint/2010/main" val="3197023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216816" y="365236"/>
            <a:ext cx="8741764" cy="62900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1600" dirty="0">
              <a:solidFill>
                <a:srgbClr val="000000"/>
              </a:solidFill>
            </a:endParaRPr>
          </a:p>
          <a:p>
            <a:pPr>
              <a:buFont typeface="Courier New"/>
              <a:buChar char="o"/>
            </a:pPr>
            <a:endParaRPr lang="en-US" sz="2000" dirty="0">
              <a:solidFill>
                <a:srgbClr val="000000"/>
              </a:solidFill>
            </a:endParaRPr>
          </a:p>
          <a:p>
            <a:pPr>
              <a:buFont typeface="Courier New"/>
              <a:buChar char="o"/>
            </a:pPr>
            <a:endParaRPr lang="en-US" sz="2000" dirty="0">
              <a:solidFill>
                <a:srgbClr val="000000"/>
              </a:solidFill>
            </a:endParaRPr>
          </a:p>
          <a:p>
            <a:pPr>
              <a:buFont typeface="Courier New"/>
              <a:buChar char="o"/>
            </a:pPr>
            <a:endParaRPr lang="en-US" sz="2000" dirty="0">
              <a:solidFill>
                <a:srgbClr val="000000"/>
              </a:solidFill>
            </a:endParaRP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rgbClr val="000000"/>
                </a:solidFill>
              </a:rPr>
              <a:t>Xmind – Mind Maps</a:t>
            </a: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rgbClr val="000000"/>
                </a:solidFill>
              </a:rPr>
              <a:t>TestLink – Test case management</a:t>
            </a: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rgbClr val="000000"/>
                </a:solidFill>
              </a:rPr>
              <a:t>Mantis Bug Tracker – Bug reporting</a:t>
            </a: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rgbClr val="000000"/>
                </a:solidFill>
              </a:rPr>
              <a:t>QuickTime Player – Screen recording</a:t>
            </a: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rgbClr val="000000"/>
                </a:solidFill>
              </a:rPr>
              <a:t>Excel – Test data</a:t>
            </a: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rgbClr val="000000"/>
                </a:solidFill>
              </a:rPr>
              <a:t>Visual Studio Code – JavaScript</a:t>
            </a: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rgbClr val="000000"/>
                </a:solidFill>
              </a:rPr>
              <a:t>Cypress – Automated testing</a:t>
            </a:r>
          </a:p>
          <a:p>
            <a:pPr>
              <a:buFont typeface="Courier New"/>
              <a:buChar char="o"/>
            </a:pPr>
            <a:r>
              <a:rPr lang="en-US" sz="2400" b="0" dirty="0">
                <a:solidFill>
                  <a:srgbClr val="000000"/>
                </a:solidFill>
              </a:rPr>
              <a:t>Postman – API testing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5" name="Content Placeholder 4" descr="Screen Shot 2021-04-04 at 11.48.20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3" r="15733"/>
          <a:stretch>
            <a:fillRect/>
          </a:stretch>
        </p:blipFill>
        <p:spPr>
          <a:xfrm>
            <a:off x="5435600" y="2070100"/>
            <a:ext cx="3492500" cy="4479286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>
                <a:solidFill>
                  <a:srgbClr val="11628F"/>
                </a:solidFill>
              </a:rPr>
              <a:t>Tools used</a:t>
            </a:r>
          </a:p>
        </p:txBody>
      </p:sp>
    </p:spTree>
    <p:extLst>
      <p:ext uri="{BB962C8B-B14F-4D97-AF65-F5344CB8AC3E}">
        <p14:creationId xmlns:p14="http://schemas.microsoft.com/office/powerpoint/2010/main" val="2382951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132934220"/>
              </p:ext>
            </p:extLst>
          </p:nvPr>
        </p:nvGraphicFramePr>
        <p:xfrm>
          <a:off x="268055" y="1055801"/>
          <a:ext cx="8634647" cy="55146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{18603FDC-E32A-4AB5-989C-0864C3EAD2B8}</a:tableStyleId>
              </a:tblPr>
              <a:tblGrid>
                <a:gridCol w="16097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37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81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537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17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175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411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477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Functionality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Total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Pass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FF0000"/>
                          </a:solidFill>
                          <a:effectLst/>
                          <a:latin typeface="Verdana"/>
                        </a:rPr>
                        <a:t>Failed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Blocked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3366FF"/>
                          </a:solidFill>
                          <a:effectLst/>
                          <a:latin typeface="Verdana"/>
                        </a:rPr>
                        <a:t>Not Run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FF0000"/>
                          </a:solidFill>
                          <a:effectLst/>
                          <a:latin typeface="Verdana"/>
                        </a:rPr>
                        <a:t>Defects 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Homepage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Settings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Account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Verdana"/>
                        </a:rPr>
                        <a:t>0031599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7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Search Bar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Verdana"/>
                        </a:rPr>
                        <a:t>0031574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7182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Category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7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Products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Add to Cart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Verdana"/>
                        </a:rPr>
                        <a:t>0031852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2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Shopping Cart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7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Checkout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71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Shipping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1238">
                <a:tc>
                  <a:txBody>
                    <a:bodyPr/>
                    <a:lstStyle/>
                    <a:p>
                      <a:pPr algn="ctr" fontAlgn="ctr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Footer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>
                          <a:solidFill>
                            <a:srgbClr val="FF0000"/>
                          </a:solidFill>
                          <a:effectLst/>
                          <a:latin typeface="Verdana"/>
                        </a:rPr>
                        <a:t>0031575, 0031576 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43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Non Functional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702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Overall Results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64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7F00"/>
                          </a:solidFill>
                          <a:effectLst/>
                          <a:latin typeface="Verdana"/>
                        </a:rPr>
                        <a:t>56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Verdana"/>
                        </a:rPr>
                        <a:t>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3366FF"/>
                          </a:solidFill>
                          <a:effectLst/>
                          <a:latin typeface="Verdana"/>
                        </a:rPr>
                        <a:t>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Verdana"/>
                        </a:rPr>
                        <a:t>5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78443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Percentge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100%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87.5%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7.8%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0%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4.7%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/>
                        </a:rPr>
                        <a:t>7.8%</a:t>
                      </a:r>
                    </a:p>
                  </a:txBody>
                  <a:tcPr marL="12700" marR="12700" marT="1270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22960" y="193281"/>
            <a:ext cx="7520940" cy="566036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rgbClr val="11628F"/>
                </a:solidFill>
              </a:rPr>
              <a:t>Test Cases Results</a:t>
            </a:r>
          </a:p>
        </p:txBody>
      </p:sp>
    </p:spTree>
    <p:extLst>
      <p:ext uri="{BB962C8B-B14F-4D97-AF65-F5344CB8AC3E}">
        <p14:creationId xmlns:p14="http://schemas.microsoft.com/office/powerpoint/2010/main" val="275212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46293573"/>
              </p:ext>
            </p:extLst>
          </p:nvPr>
        </p:nvGraphicFramePr>
        <p:xfrm>
          <a:off x="266700" y="365760"/>
          <a:ext cx="8572500" cy="6238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22960" y="490194"/>
            <a:ext cx="7520940" cy="641022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Bugs overview</a:t>
            </a:r>
          </a:p>
        </p:txBody>
      </p:sp>
    </p:spTree>
    <p:extLst>
      <p:ext uri="{BB962C8B-B14F-4D97-AF65-F5344CB8AC3E}">
        <p14:creationId xmlns:p14="http://schemas.microsoft.com/office/powerpoint/2010/main" val="13844616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Custom 14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525056"/>
      </a:accent3>
      <a:accent4>
        <a:srgbClr val="EB6615"/>
      </a:accent4>
      <a:accent5>
        <a:srgbClr val="C76402"/>
      </a:accent5>
      <a:accent6>
        <a:srgbClr val="B523B4"/>
      </a:accent6>
      <a:hlink>
        <a:srgbClr val="6E706C"/>
      </a:hlink>
      <a:folHlink>
        <a:srgbClr val="DEBE00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Angles.thmx</Template>
  <TotalTime>940</TotalTime>
  <Words>623</Words>
  <Application>Microsoft Office PowerPoint</Application>
  <PresentationFormat>On-screen Show (4:3)</PresentationFormat>
  <Paragraphs>221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Courier New</vt:lpstr>
      <vt:lpstr>Franklin Gothic Book</vt:lpstr>
      <vt:lpstr>Franklin Gothic Medium</vt:lpstr>
      <vt:lpstr>Verdana</vt:lpstr>
      <vt:lpstr>Wingdings</vt:lpstr>
      <vt:lpstr>Angles</vt:lpstr>
      <vt:lpstr> Final Project Testing MYPROTEIN</vt:lpstr>
      <vt:lpstr>PowerPoint Presentation</vt:lpstr>
      <vt:lpstr>PowerPoint Presentation</vt:lpstr>
      <vt:lpstr>PowerPoint Presentation</vt:lpstr>
      <vt:lpstr>TEST CASE OVERVIEW</vt:lpstr>
      <vt:lpstr>Testing types</vt:lpstr>
      <vt:lpstr>Tools used</vt:lpstr>
      <vt:lpstr>Test Cases Results</vt:lpstr>
      <vt:lpstr>Bugs overview</vt:lpstr>
      <vt:lpstr>UI Tests</vt:lpstr>
      <vt:lpstr>Api tests</vt:lpstr>
      <vt:lpstr>Conclusions</vt:lpstr>
      <vt:lpstr>Lessons learned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 TESTING Final Project MYPROTEIN</dc:title>
  <dc:creator>Mac</dc:creator>
  <cp:lastModifiedBy>Cristian Muresan</cp:lastModifiedBy>
  <cp:revision>112</cp:revision>
  <dcterms:created xsi:type="dcterms:W3CDTF">2021-04-03T16:41:38Z</dcterms:created>
  <dcterms:modified xsi:type="dcterms:W3CDTF">2021-04-10T22:43:40Z</dcterms:modified>
</cp:coreProperties>
</file>

<file path=docProps/thumbnail.jpeg>
</file>